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5" r:id="rId4"/>
    <p:sldId id="269" r:id="rId5"/>
    <p:sldId id="268" r:id="rId6"/>
    <p:sldId id="266" r:id="rId7"/>
    <p:sldId id="267" r:id="rId8"/>
    <p:sldId id="264" r:id="rId9"/>
    <p:sldId id="258" r:id="rId10"/>
    <p:sldId id="263" r:id="rId11"/>
    <p:sldId id="259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61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324B74-D235-4DDF-B9D6-170C52321054}" type="datetimeFigureOut">
              <a:rPr lang="es-ES" smtClean="0"/>
              <a:pPr/>
              <a:t>02/04/2009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C7AF584-99B6-4060-B757-F922478FF4A8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s.yahoo.com/_ylt=A0WTefR2t8pJ_IYA3MqJzbkF;_ylu=X3oDMTBxZ3Vkcjh0BHBvcwMxBHNlYwNzcgR2dGlkA0kxMDdfMTI4/SIG=1g47tmlua/EXP=1238108406/**http:/images.search.yahoo.com/images/view?back=http://images.search.yahoo.com/search/images?p=Pi&amp;fr=yfp-t-501&amp;ei=utf-8&amp;x=wrt&amp;y=Search&amp;w=500&amp;h=500&amp;imgurl=www.gearlog.com/images/Pi%20Day.jpg&amp;rurl=http://www.gearlog.com/2007/03/happy_pi_day.php&amp;size=46.9kB&amp;name=Pi+Day.jpg&amp;p=Pi&amp;type=JPG&amp;oid=c3eb305f078adf78&amp;no=1&amp;tt=3,778,766&amp;sigr=11f255u0g&amp;sigi=113mfqvib&amp;sigb=12m3uleg4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s.yahoo.com/_ylt=A0WTefR2t8pJ_IYA3MqJzbkF;_ylu=X3oDMTBxZ3Vkcjh0BHBvcwMxBHNlYwNzcgR2dGlkA0kxMDdfMTI4/SIG=1g47tmlua/EXP=1238108406/**http:/images.search.yahoo.com/images/view?back=http://images.search.yahoo.com/search/images?p=Pi&amp;fr=yfp-t-501&amp;ei=utf-8&amp;x=wrt&amp;y=Search&amp;w=500&amp;h=500&amp;imgurl=www.gearlog.com/images/Pi%20Day.jpg&amp;rurl=http://www.gearlog.com/2007/03/happy_pi_day.php&amp;size=46.9kB&amp;name=Pi+Day.jpg&amp;p=Pi&amp;type=JPG&amp;oid=c3eb305f078adf78&amp;no=1&amp;tt=3,778,766&amp;sigr=11f255u0g&amp;sigi=113mfqvib&amp;sigb=12m3uleg4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hyperlink" Target="http://rds.yahoo.com/_ylt=A0WTefgxuspJ2.UAptWJzbkF;_ylu=X3oDMTBxZmRuYmduBHBvcwM5BHNlYwNzcgR2dGlkA0kxMDdfMTI4/SIG=1l0ungbk3/EXP=1238109105/**http:/images.search.yahoo.com/images/view?back=http://images.search.yahoo.com/search/images?p=cone&amp;fr=yfp-t-501&amp;ei=utf-8&amp;x=wrt&amp;y=Search&amp;w=375&amp;h=500&amp;imgurl=static.flickr.com/3022/2927277983_bb0d9c715e.jpg&amp;rurl=http://www.flickr.com/photos/goldenrusset/2927277983/&amp;size=239.2kB&amp;name=Cone_Gnome_06&amp;p=cone&amp;type=JPG&amp;oid=85ac59609cd95e50&amp;fusr=goldenrusset&amp;tit=Cone_Gnome_06&amp;hurl=http://www.flickr.com/photos/goldenrusset/&amp;no=9&amp;tt=1,188,418&amp;sigr=11l7t9lon&amp;sigi=11gthe38c&amp;sigb=12o9vlm6q&amp;sigh=11ah1vpno" TargetMode="External"/><Relationship Id="rId2" Type="http://schemas.openxmlformats.org/officeDocument/2006/relationships/hyperlink" Target="http://rds.yahoo.com/_ylt=A0WTefjjuMpJmOAAyx.JzbkF;_ylu=X3oDMTBxa2R2NHQ0BHBvcwMyBHNlYwNzcgR2dGlkA0kxMDdfMTI4/SIG=1hb9ro8vb/EXP=1238108771/**http:/images.search.yahoo.com/images/view?back=http://images.search.yahoo.com/search/images?&amp;p=triangular+prism&amp;rs=1&amp;fr=yfp-t-501&amp;fr2=&amp;w=640&amp;h=426&amp;imgurl=img77.imageshack.us/img77/2127/toblerone9qa.jpg&amp;rurl=http://s15.invisionfree.com/ms2/index.php?showtopic=142&amp;size=18.5kB&amp;name=toblerone9qa.jpg&amp;p=triangular+prism&amp;type=JPG&amp;oid=69985fc4bffc7994&amp;no=2&amp;tt=365&amp;sigr=11nkjptjn&amp;sigi=11f5pb3i5&amp;sigb=12ndmsjfo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rds.yahoo.com/_ylt=A0WTefNKucpJhtsAcveJzbkF;_ylu=X3oDMTBxbmdlajY4BHBvcwMzBHNlYwNzcgR2dGlkA0kxMDdfMTI4/SIG=1h5ra8ig7/EXP=1238108874/**http:/images.search.yahoo.com/images/view?back=http://images.search.yahoo.com/search/images?p=cylender&amp;fr=yfp-t-501&amp;ei=utf-8&amp;x=wrt&amp;y=Search&amp;w=1280&amp;h=1024&amp;imgurl=www.itu.dk/~petero/intro_projekt/cylender_med_fisk.jpg&amp;rurl=http://www.itu.dk/~petero/intro_projekt&amp;size=783.1kB&amp;name=cylender_med_fisk.jpg&amp;p=cylender&amp;type=JPG&amp;oid=fc7904a8017ce050&amp;no=3&amp;tt=186&amp;sigr=117lsnq0k&amp;sigi=11mdv4rjm&amp;sigb=12s5560fk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hyperlink" Target="http://rds.yahoo.com/_ylt=A0WTefR2t8pJ_IYA3MqJzbkF;_ylu=X3oDMTBxZ3Vkcjh0BHBvcwMxBHNlYwNzcgR2dGlkA0kxMDdfMTI4/SIG=1g47tmlua/EXP=1238108406/**http:/images.search.yahoo.com/images/view?back=http://images.search.yahoo.com/search/images?p=Pi&amp;fr=yfp-t-501&amp;ei=utf-8&amp;x=wrt&amp;y=Search&amp;w=500&amp;h=500&amp;imgurl=www.gearlog.com/images/Pi%20Day.jpg&amp;rurl=http://www.gearlog.com/2007/03/happy_pi_day.php&amp;size=46.9kB&amp;name=Pi+Day.jpg&amp;p=Pi&amp;type=JPG&amp;oid=c3eb305f078adf78&amp;no=1&amp;tt=3,778,766&amp;sigr=11f255u0g&amp;sigi=113mfqvib&amp;sigb=12m3uleg4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ds.yahoo.com/_ylt=A0WTefhHxcpJ5fMAMBqJzbkF;_ylu=X3oDMTBxaGo4NDcyBHBvcwM2BHNlYwNzcgR2dGlkA0kxMDdfMTI4/SIG=1ftcclrl3/EXP=1238111943/**http:/images.search.yahoo.com/images/view?back=http://images.search.yahoo.com/search/images?p=3+d+shapes&amp;fr=yfp-t-501&amp;toggle=1&amp;cop=mss&amp;ei=UTF-8&amp;w=233&amp;h=90&amp;imgurl=www.wjrtech.com/usrimage/cat4.jpg&amp;rurl=http://www.wjrtech.com/item26.htm&amp;size=6.1kB&amp;name=cat4.jpg&amp;p=3+d+shapes&amp;type=JPG&amp;oid=34119390fa308f6c&amp;no=6&amp;tt=21,991&amp;sigr=111brnnc1&amp;sigi=111bh72af&amp;sigb=130qnshib" TargetMode="External"/><Relationship Id="rId13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12" Type="http://schemas.openxmlformats.org/officeDocument/2006/relationships/hyperlink" Target="http://rds.yahoo.com/_ylt=A0WTefamxcpJfgcAztSJzbkF;_ylu=X3oDMTByamJsZ3Z0BHBvcwM0MARzZWMDc3IEdnRpZANJMTA3XzEyOA--/SIG=1lljseru7/EXP=1238112038/**http:/images.search.yahoo.com/images/view?back=http://images.search.yahoo.com/search/images?p=3+d+shapes&amp;ei=UTF-8&amp;fr=yfp-t-501&amp;xargs=0&amp;pstart=1&amp;b=21&amp;ni=20&amp;w=500&amp;h=338&amp;imgurl=static.flickr.com/3381/3222532446_3d74b1b24e.jpg&amp;rurl=http://www.flickr.com/photos/suesue2/3222532446/&amp;size=45.8kB&amp;name=shapes&amp;p=3+d+shapes&amp;type=JPG&amp;oid=f49b50ff98f9a884&amp;fusr=suesue2&amp;tit=shapes&amp;hurl=http://www.flickr.com/photos/suesue2/&amp;no=40&amp;tt=21,991&amp;sigr=11gdi1aqj&amp;sigi=11gf9nmif&amp;sigb=13blhr9f9&amp;sigh=115caal48" TargetMode="External"/><Relationship Id="rId2" Type="http://schemas.openxmlformats.org/officeDocument/2006/relationships/hyperlink" Target="http://rds.yahoo.com/_ylt=A0WTefhHxcpJ5fMAKxqJzbkF;_ylu=X3oDMTBxbmdlajY4BHBvcwMzBHNlYwNzcgR2dGlkA0kxMDdfMTI4/SIG=1kvjcen0e/EXP=1238111943/**http:/images.search.yahoo.com/images/view?back=http://images.search.yahoo.com/search/images?p=3+d+shapes&amp;fr=yfp-t-501&amp;toggle=1&amp;cop=mss&amp;ei=UTF-8&amp;w=400&amp;h=300&amp;imgurl=static.flickr.com/3285/3159488611_ff5e843801.jpg&amp;rurl=http://www.flickr.com/photos/touchmeup/3159488611/&amp;size=57.8kB&amp;name=shapes&amp;p=3+d+shapes&amp;type=JPG&amp;oid=1a536d9013bb6144&amp;fusr=thisarcin&amp;tit=shapes&amp;hurl=http://www.flickr.com/photos/touchmeup/&amp;no=3&amp;tt=21,991&amp;sigr=11iru2p8a&amp;sigi=11gob5d1t&amp;sigb=130qnshib&amp;sigh=117cjcmqt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ds.yahoo.com/_ylt=A0WTefhHxcpJ5fMAKRqJzbkF;_ylu=X3oDMTBxZ3Vkcjh0BHBvcwMxBHNlYwNzcgR2dGlkA0kxMDdfMTI4/SIG=1ijj6247m/EXP=1238111943/**http:/images.search.yahoo.com/images/view?back=http://images.search.yahoo.com/search/images?p=3+d+shapes&amp;fr=yfp-t-501&amp;toggle=1&amp;cop=mss&amp;ei=UTF-8&amp;w=216&amp;h=113&amp;imgurl=www.ellison.com/images/ideaimages/3d_geometric_shapes_m.jpg&amp;rurl=http://www.ellison.com/creativeideas?p=detail&amp;idea=8033&amp;size=5.8kB&amp;name=3d_geometric_shapes_m.jpg&amp;p=3+d+shapes&amp;type=JPG&amp;oid=2369decacb2a373e&amp;no=1&amp;tt=21,991&amp;sigr=11nkapra3&amp;sigi=11rohkd8u&amp;sigb=130qnshib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7.jpeg"/><Relationship Id="rId10" Type="http://schemas.openxmlformats.org/officeDocument/2006/relationships/hyperlink" Target="http://rds.yahoo.com/_ylt=A0WTefamxcpJfgcAvtSJzbkF;_ylu=X3oDMTByOGViOXU5BHBvcwMyNgRzZWMDc3IEdnRpZANJMTA3XzEyOA--/SIG=1k99hgae1/EXP=1238112038/**http:/images.search.yahoo.com/images/view?back=http://images.search.yahoo.com/search/images?p=3+d+shapes&amp;ei=UTF-8&amp;fr=yfp-t-501&amp;xargs=0&amp;pstart=1&amp;b=21&amp;ni=20&amp;w=162&amp;h=165&amp;imgurl=questgarden.com/21/45/4/070227065002/images/geometric_shapes_wooden.jpg&amp;rurl=http://questgarden.com/21/45/4/070227065002/process.htm&amp;size=3.6kB&amp;name=geometric_shapes_wooden.jpg&amp;p=3+d+shapes&amp;type=JPG&amp;oid=c5275d78d8357a22&amp;no=26&amp;tt=21,991&amp;sigr=11nccnqn8&amp;sigi=127k13d4o&amp;sigb=13blhr9f9" TargetMode="External"/><Relationship Id="rId4" Type="http://schemas.openxmlformats.org/officeDocument/2006/relationships/hyperlink" Target="http://rds.yahoo.com/_ylt=A0WTefhHxcpJ5fMAKhqJzbkF;_ylu=X3oDMTBxa2R2NHQ0BHBvcwMyBHNlYwNzcgR2dGlkA0kxMDdfMTI4/SIG=1hnpcf9od/EXP=1238111943/**http:/images.search.yahoo.com/images/view?back=http://images.search.yahoo.com/search/images?p=3+d+shapes&amp;fr=yfp-t-501&amp;toggle=1&amp;cop=mss&amp;ei=UTF-8&amp;w=858&amp;h=538&amp;imgurl=www.rw-designer.com/screenshots/3d_shapes_big.png&amp;rurl=http://www.rw-designer.com/screenshot.php?pic=3d_shapes&amp;size=152.1kB&amp;name=3d_shapes_big.png&amp;p=3+d+shapes&amp;type=png&amp;oid=bb86e673f3a06b90&amp;no=2&amp;tt=21,991&amp;sigr=11npbjf6u&amp;sigi=11h52mskg&amp;sigb=130qnshib" TargetMode="External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s.yahoo.com/_ylt=A0WTefR2t8pJ_IYA3MqJzbkF;_ylu=X3oDMTBxZ3Vkcjh0BHBvcwMxBHNlYwNzcgR2dGlkA0kxMDdfMTI4/SIG=1g47tmlua/EXP=1238108406/**http:/images.search.yahoo.com/images/view?back=http://images.search.yahoo.com/search/images?p=Pi&amp;fr=yfp-t-501&amp;ei=utf-8&amp;x=wrt&amp;y=Search&amp;w=500&amp;h=500&amp;imgurl=www.gearlog.com/images/Pi%20Day.jpg&amp;rurl=http://www.gearlog.com/2007/03/happy_pi_day.php&amp;size=46.9kB&amp;name=Pi+Day.jpg&amp;p=Pi&amp;type=JPG&amp;oid=c3eb305f078adf78&amp;no=1&amp;tt=3,778,766&amp;sigr=11f255u0g&amp;sigi=113mfqvib&amp;sigb=12m3uleg4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rds.yahoo.com/_ylt=A0WTefaKycpJARwA_VGJzbkF;_ylu=X3oDMTBxZ3Vkcjh0BHBvcwMxBHNlYwNzcgR2dGlkA0kxMDdfMTI4/SIG=1g273lee4/EXP=1238113034/**http:/images.search.yahoo.com/images/view?back=http://images.search.yahoo.com/search/images?p=totem+pole&amp;fr=yfp-t-501&amp;toggle=1&amp;cop=mss&amp;ei=UTF-8&amp;w=375&amp;h=575&amp;imgurl=georgestorry.com/images/totem3.jpg&amp;rurl=http://georgestorry.com/totem-poles.htm&amp;size=52.2kB&amp;name=totem3.jpg&amp;p=totem+pole&amp;type=JPG&amp;oid=b128a5fffa85419a&amp;no=1&amp;tt=76,339&amp;sigr=1177q00k5&amp;sigi=112c7rfs7&amp;sigb=130f0kgd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ds.yahoo.com/_ylt=A0WTefcoyspJfQoBtCyJzbkF;_ylu=X3oDMTByZ3FkNGdxBHBvcwMyMwRzZWMDc3IEdnRpZANJMTA3XzEyOA--/SIG=1mveuai39/EXP=1238113192/**http:/images.search.yahoo.com/images/view?back=http://images.search.yahoo.com/search/images?p=shadow&amp;ei=utf-8&amp;y=Search&amp;fr=yfp-t-501&amp;xargs=0&amp;pstart=1&amp;b=21&amp;ni=20&amp;w=500&amp;h=375&amp;imgurl=static.flickr.com/3107/2336341684_d4e0921ee3.jpg&amp;rurl=http://www.flickr.com/photos/stian_bakke/2336341684/&amp;size=247.3kB&amp;name=The+X-file+shadow&amp;p=shadow&amp;type=JPG&amp;oid=b6e923bb35405a7c&amp;fusr=stianbakke&amp;tit=The+X-file+shadow&amp;hurl=http://www.flickr.com/photos/stian_bakke/&amp;no=23&amp;tt=5,934,331&amp;sigr=11k5iklo5&amp;sigi=11gk3vvis&amp;sigb=13gfdgbun&amp;sigh=1193gig0l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rds.yahoo.com/_ylt=A0WTefiuycpJtuwAQi.JzbkF;_ylu=X3oDMTBxaGo4NDcyBHBvcwM2BHNlYwNzcgR2dGlkA0kxMDdfMTI4/SIG=1niv0p5lv/EXP=1238113070/**http:/images.search.yahoo.com/images/view?back=http://images.search.yahoo.com/search/images?p=person&amp;fr=yfp-t-501&amp;ei=utf-8&amp;x=wrt&amp;y=Search&amp;w=371&amp;h=500&amp;imgurl=static.flickr.com/35/105582106_d88b536b5d.jpg&amp;rurl=http://www.flickr.com/photos/sugarfixity/105582106/&amp;size=180kB&amp;name=First+Person+(2006)+dir.+Viv+Villamar&amp;p=person&amp;type=JPG&amp;oid=98fc221a4212cc4a&amp;fusr=donna_m_chang7&amp;tit=First+Person+(2006)+dir.+Viv+Villamar&amp;hurl=http://www.flickr.com/photos/sugarfixity/&amp;no=6&amp;tt=7,836,880&amp;sigr=11jsevh6d&amp;sigi=11dqfkjbe&amp;sigb=12qjlbv4n&amp;sigh=1192fjqc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SHAPED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Rafael López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FORMULAS FOR VOLUME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00034" y="1714488"/>
            <a:ext cx="8215370" cy="47149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500034" y="2571744"/>
            <a:ext cx="821537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500034" y="3643314"/>
            <a:ext cx="821537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500034" y="4643446"/>
            <a:ext cx="821537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500034" y="5500702"/>
            <a:ext cx="821537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-285784" y="4071942"/>
            <a:ext cx="471490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5400000">
            <a:off x="1428728" y="4000504"/>
            <a:ext cx="4714908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571472" y="185736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Prism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71472" y="264318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Cube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71472" y="371475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Pyramid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71472" y="47148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Cylinder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71472" y="557214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Cone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285984" y="192880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B</a:t>
            </a:r>
            <a:r>
              <a:rPr lang="es-ES" dirty="0" smtClean="0"/>
              <a:t> </a:t>
            </a:r>
            <a:r>
              <a:rPr lang="es-ES" dirty="0" err="1" smtClean="0"/>
              <a:t>B</a:t>
            </a:r>
            <a:r>
              <a:rPr lang="es-ES" dirty="0" smtClean="0"/>
              <a:t> x </a:t>
            </a:r>
            <a:r>
              <a:rPr lang="es-ES" dirty="0" smtClean="0">
                <a:solidFill>
                  <a:srgbClr val="92D050"/>
                </a:solidFill>
              </a:rPr>
              <a:t>H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285984" y="271462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S</a:t>
            </a:r>
            <a:r>
              <a:rPr lang="es-ES" sz="1100" dirty="0" smtClean="0">
                <a:solidFill>
                  <a:srgbClr val="FFC000"/>
                </a:solidFill>
              </a:rPr>
              <a:t>3</a:t>
            </a:r>
            <a:endParaRPr lang="es-ES" sz="1100" dirty="0">
              <a:solidFill>
                <a:srgbClr val="FFC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214546" y="378619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1/3 </a:t>
            </a:r>
            <a:r>
              <a:rPr lang="es-ES" dirty="0" smtClean="0">
                <a:solidFill>
                  <a:srgbClr val="0070C0"/>
                </a:solidFill>
              </a:rPr>
              <a:t>B </a:t>
            </a:r>
            <a:r>
              <a:rPr lang="es-ES" dirty="0" smtClean="0"/>
              <a:t>x </a:t>
            </a:r>
            <a:r>
              <a:rPr lang="es-ES" dirty="0" smtClean="0">
                <a:solidFill>
                  <a:srgbClr val="92D050"/>
                </a:solidFill>
              </a:rPr>
              <a:t>H</a:t>
            </a:r>
            <a:endParaRPr lang="es-ES" dirty="0">
              <a:solidFill>
                <a:srgbClr val="92D050"/>
              </a:solidFill>
            </a:endParaRPr>
          </a:p>
        </p:txBody>
      </p:sp>
      <p:pic>
        <p:nvPicPr>
          <p:cNvPr id="22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929198"/>
            <a:ext cx="214314" cy="214314"/>
          </a:xfrm>
          <a:prstGeom prst="rect">
            <a:avLst/>
          </a:prstGeom>
          <a:noFill/>
        </p:spPr>
      </p:pic>
      <p:sp>
        <p:nvSpPr>
          <p:cNvPr id="23" name="22 CuadroTexto"/>
          <p:cNvSpPr txBox="1"/>
          <p:nvPr/>
        </p:nvSpPr>
        <p:spPr>
          <a:xfrm>
            <a:off x="2285984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     </a:t>
            </a:r>
            <a:r>
              <a:rPr lang="es-ES" dirty="0" smtClean="0">
                <a:solidFill>
                  <a:srgbClr val="FF0000"/>
                </a:solidFill>
              </a:rPr>
              <a:t>r</a:t>
            </a:r>
            <a:r>
              <a:rPr lang="es-ES" sz="1100" dirty="0" smtClean="0">
                <a:solidFill>
                  <a:srgbClr val="7030A0"/>
                </a:solidFill>
              </a:rPr>
              <a:t>2</a:t>
            </a:r>
            <a:r>
              <a:rPr lang="es-ES" dirty="0" smtClean="0">
                <a:solidFill>
                  <a:srgbClr val="92D050"/>
                </a:solidFill>
              </a:rPr>
              <a:t>h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143108" y="557214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1/3</a:t>
            </a:r>
            <a:r>
              <a:rPr lang="es-ES" dirty="0" smtClean="0"/>
              <a:t>       </a:t>
            </a:r>
            <a:r>
              <a:rPr lang="es-ES" dirty="0" smtClean="0">
                <a:solidFill>
                  <a:srgbClr val="FF0000"/>
                </a:solidFill>
              </a:rPr>
              <a:t>r</a:t>
            </a:r>
            <a:r>
              <a:rPr lang="es-ES" sz="1100" dirty="0" smtClean="0">
                <a:solidFill>
                  <a:srgbClr val="7030A0"/>
                </a:solidFill>
              </a:rPr>
              <a:t>2</a:t>
            </a:r>
            <a:r>
              <a:rPr lang="es-ES" dirty="0" smtClean="0">
                <a:solidFill>
                  <a:srgbClr val="92D050"/>
                </a:solidFill>
              </a:rPr>
              <a:t>h</a:t>
            </a:r>
            <a:endParaRPr lang="es-ES" dirty="0">
              <a:solidFill>
                <a:srgbClr val="92D050"/>
              </a:solidFill>
            </a:endParaRPr>
          </a:p>
        </p:txBody>
      </p:sp>
      <p:pic>
        <p:nvPicPr>
          <p:cNvPr id="27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643578"/>
            <a:ext cx="214314" cy="214314"/>
          </a:xfrm>
          <a:prstGeom prst="rect">
            <a:avLst/>
          </a:prstGeom>
          <a:noFill/>
        </p:spPr>
      </p:pic>
      <p:sp>
        <p:nvSpPr>
          <p:cNvPr id="28" name="27 CuadroTexto"/>
          <p:cNvSpPr txBox="1"/>
          <p:nvPr/>
        </p:nvSpPr>
        <p:spPr>
          <a:xfrm>
            <a:off x="3929058" y="1928802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B: area of base</a:t>
            </a:r>
          </a:p>
          <a:p>
            <a:r>
              <a:rPr lang="en-US" dirty="0" smtClean="0"/>
              <a:t>H: Height of prism</a:t>
            </a:r>
            <a:endParaRPr lang="en-U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3929058" y="271462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S: length of one side</a:t>
            </a:r>
            <a:endParaRPr lang="en-US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929058" y="371475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B: area of base</a:t>
            </a:r>
          </a:p>
          <a:p>
            <a:r>
              <a:rPr lang="en-US" dirty="0" smtClean="0"/>
              <a:t>H: Height of pyramid</a:t>
            </a:r>
            <a:endParaRPr lang="en-US" dirty="0"/>
          </a:p>
        </p:txBody>
      </p:sp>
      <p:sp>
        <p:nvSpPr>
          <p:cNvPr id="31" name="30 CuadroTexto"/>
          <p:cNvSpPr txBox="1"/>
          <p:nvPr/>
        </p:nvSpPr>
        <p:spPr>
          <a:xfrm>
            <a:off x="3857620" y="4714884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: Radius</a:t>
            </a:r>
          </a:p>
          <a:p>
            <a:r>
              <a:rPr lang="en-US" dirty="0" smtClean="0"/>
              <a:t>H: Height</a:t>
            </a:r>
            <a:endParaRPr lang="en-US" dirty="0"/>
          </a:p>
        </p:txBody>
      </p:sp>
      <p:sp>
        <p:nvSpPr>
          <p:cNvPr id="32" name="31 CuadroTexto"/>
          <p:cNvSpPr txBox="1"/>
          <p:nvPr/>
        </p:nvSpPr>
        <p:spPr>
          <a:xfrm>
            <a:off x="3857620" y="564357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: Radius</a:t>
            </a:r>
          </a:p>
          <a:p>
            <a:r>
              <a:rPr lang="en-US" dirty="0" smtClean="0"/>
              <a:t>H: Height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  <p:bldP spid="25" grpId="0"/>
      <p:bldP spid="28" grpId="0"/>
      <p:bldP spid="29" grpId="0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Volume of Sphere</a:t>
            </a:r>
            <a:endParaRPr lang="es-ES" dirty="0"/>
          </a:p>
        </p:txBody>
      </p:sp>
      <p:sp>
        <p:nvSpPr>
          <p:cNvPr id="3" name="2 Elipse"/>
          <p:cNvSpPr/>
          <p:nvPr/>
        </p:nvSpPr>
        <p:spPr>
          <a:xfrm>
            <a:off x="4286248" y="1857364"/>
            <a:ext cx="3714776" cy="3714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4286248" y="3571876"/>
            <a:ext cx="3714776" cy="57150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" name="5 Conector recto"/>
          <p:cNvCxnSpPr>
            <a:endCxn id="4" idx="2"/>
          </p:cNvCxnSpPr>
          <p:nvPr/>
        </p:nvCxnSpPr>
        <p:spPr>
          <a:xfrm rot="10800000">
            <a:off x="4286248" y="3857628"/>
            <a:ext cx="1857388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Elipse"/>
          <p:cNvSpPr/>
          <p:nvPr/>
        </p:nvSpPr>
        <p:spPr>
          <a:xfrm>
            <a:off x="6072198" y="378619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500034" y="1643050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V= 4/3	    </a:t>
            </a:r>
            <a:r>
              <a:rPr lang="es-ES" dirty="0" smtClean="0">
                <a:solidFill>
                  <a:srgbClr val="92D050"/>
                </a:solidFill>
              </a:rPr>
              <a:t>r</a:t>
            </a:r>
            <a:r>
              <a:rPr lang="es-ES" sz="1100" dirty="0" smtClean="0">
                <a:solidFill>
                  <a:srgbClr val="FF0000"/>
                </a:solidFill>
              </a:rPr>
              <a:t>3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4/3 (3.14) (</a:t>
            </a:r>
            <a:r>
              <a:rPr lang="es-ES" dirty="0" smtClean="0">
                <a:solidFill>
                  <a:srgbClr val="92D050"/>
                </a:solidFill>
              </a:rPr>
              <a:t>3</a:t>
            </a:r>
            <a:r>
              <a:rPr lang="es-ES" sz="1100" dirty="0" smtClean="0">
                <a:solidFill>
                  <a:srgbClr val="FF0000"/>
                </a:solidFill>
              </a:rPr>
              <a:t>3</a:t>
            </a:r>
            <a:r>
              <a:rPr lang="es-ES" dirty="0" smtClean="0">
                <a:solidFill>
                  <a:srgbClr val="FF0000"/>
                </a:solidFill>
              </a:rPr>
              <a:t>) 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113.04 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6386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714488"/>
            <a:ext cx="214314" cy="214314"/>
          </a:xfrm>
          <a:prstGeom prst="rect">
            <a:avLst/>
          </a:prstGeom>
          <a:noFill/>
        </p:spPr>
      </p:pic>
      <p:cxnSp>
        <p:nvCxnSpPr>
          <p:cNvPr id="17" name="16 Conector curvado"/>
          <p:cNvCxnSpPr/>
          <p:nvPr/>
        </p:nvCxnSpPr>
        <p:spPr>
          <a:xfrm>
            <a:off x="4214810" y="3071810"/>
            <a:ext cx="1071570" cy="78581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3143240" y="278605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92D050"/>
                </a:solidFill>
              </a:rPr>
              <a:t>3 cm</a:t>
            </a:r>
            <a:endParaRPr lang="es-E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7" grpId="0" animBg="1"/>
      <p:bldP spid="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Classifying Solids </a:t>
            </a:r>
            <a:endParaRPr lang="es-ES" dirty="0"/>
          </a:p>
        </p:txBody>
      </p:sp>
      <p:pic>
        <p:nvPicPr>
          <p:cNvPr id="17412" name="Picture 4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643050"/>
            <a:ext cx="1381125" cy="91440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571736" y="1643050"/>
            <a:ext cx="4572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prism is a solid formed by two congruent polygon bases connected by rectangular lateral faces.  A prism is named with regard to the polygon bases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7414" name="Picture 6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000372"/>
            <a:ext cx="1143007" cy="71438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2643174" y="3071810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 cylinder is a solid formed by two congruent circular bases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7416" name="Picture 8" descr="Khafre's pyramid by Michaeljohn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3857628"/>
            <a:ext cx="1214446" cy="855545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2643174" y="3786190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A pyramid is a solid formed by one polygon base. The lateral faces are triangles that meet at a vertex.   A pyramid is named with regard to the polygon base.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7418" name="Picture 10" descr="Go to full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4414" y="5000636"/>
            <a:ext cx="1143008" cy="1381126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2643174" y="5000636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 cone is a solid formed by one circular base with a vertex at the opposite end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Volume practice</a:t>
            </a:r>
            <a:endParaRPr lang="es-ES" dirty="0"/>
          </a:p>
        </p:txBody>
      </p:sp>
      <p:pic>
        <p:nvPicPr>
          <p:cNvPr id="3" name="2 Imagen" descr="volume practice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219200"/>
            <a:ext cx="3714776" cy="3424246"/>
          </a:xfrm>
          <a:prstGeom prst="rect">
            <a:avLst/>
          </a:prstGeom>
        </p:spPr>
      </p:pic>
      <p:pic>
        <p:nvPicPr>
          <p:cNvPr id="4" name="3 Imagen" descr="volume practicer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14422"/>
            <a:ext cx="4286280" cy="3429024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571472" y="4786322"/>
            <a:ext cx="1714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B: ½ x BxH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B: ½ (8) ( 30)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B: ½ ( 240) 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B: 120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000232" y="4929198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V: B x H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V: 120 x 30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V: 3600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786314" y="4857760"/>
            <a:ext cx="2071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V=       </a:t>
            </a:r>
            <a:r>
              <a:rPr lang="es-ES" dirty="0" smtClean="0">
                <a:solidFill>
                  <a:srgbClr val="C00000"/>
                </a:solidFill>
              </a:rPr>
              <a:t>r</a:t>
            </a:r>
            <a:r>
              <a:rPr lang="es-ES" sz="1100" dirty="0" smtClean="0">
                <a:solidFill>
                  <a:srgbClr val="00B0F0"/>
                </a:solidFill>
              </a:rPr>
              <a:t>2</a:t>
            </a:r>
            <a:r>
              <a:rPr lang="es-ES" dirty="0" smtClean="0">
                <a:solidFill>
                  <a:srgbClr val="92D050"/>
                </a:solidFill>
              </a:rPr>
              <a:t>h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</a:t>
            </a:r>
            <a:r>
              <a:rPr lang="es-ES" dirty="0" smtClean="0"/>
              <a:t>3. 14 </a:t>
            </a:r>
            <a:r>
              <a:rPr lang="es-ES" dirty="0" smtClean="0">
                <a:solidFill>
                  <a:srgbClr val="FF0000"/>
                </a:solidFill>
              </a:rPr>
              <a:t>x </a:t>
            </a:r>
            <a:r>
              <a:rPr lang="es-ES" dirty="0" smtClean="0">
                <a:solidFill>
                  <a:srgbClr val="C00000"/>
                </a:solidFill>
              </a:rPr>
              <a:t>(10 </a:t>
            </a:r>
            <a:r>
              <a:rPr lang="es-ES" sz="1100" dirty="0" smtClean="0">
                <a:solidFill>
                  <a:srgbClr val="C00000"/>
                </a:solidFill>
              </a:rPr>
              <a:t>2</a:t>
            </a:r>
            <a:r>
              <a:rPr lang="es-ES" dirty="0" smtClean="0">
                <a:solidFill>
                  <a:srgbClr val="C00000"/>
                </a:solidFill>
              </a:rPr>
              <a:t>)</a:t>
            </a:r>
            <a:r>
              <a:rPr lang="es-ES" dirty="0" smtClean="0">
                <a:solidFill>
                  <a:srgbClr val="FF0000"/>
                </a:solidFill>
              </a:rPr>
              <a:t>x </a:t>
            </a:r>
            <a:r>
              <a:rPr lang="es-ES" dirty="0" smtClean="0">
                <a:solidFill>
                  <a:srgbClr val="92D050"/>
                </a:solidFill>
              </a:rPr>
              <a:t>23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</a:t>
            </a:r>
            <a:r>
              <a:rPr lang="es-ES" dirty="0" smtClean="0"/>
              <a:t>3.14</a:t>
            </a:r>
            <a:r>
              <a:rPr lang="es-ES" dirty="0" smtClean="0">
                <a:solidFill>
                  <a:srgbClr val="FF0000"/>
                </a:solidFill>
              </a:rPr>
              <a:t> x </a:t>
            </a:r>
            <a:r>
              <a:rPr lang="es-ES" dirty="0" smtClean="0">
                <a:solidFill>
                  <a:srgbClr val="C00000"/>
                </a:solidFill>
              </a:rPr>
              <a:t>20</a:t>
            </a:r>
            <a:r>
              <a:rPr lang="es-ES" dirty="0" smtClean="0">
                <a:solidFill>
                  <a:srgbClr val="FF0000"/>
                </a:solidFill>
              </a:rPr>
              <a:t> x </a:t>
            </a:r>
            <a:r>
              <a:rPr lang="es-ES" dirty="0" smtClean="0">
                <a:solidFill>
                  <a:srgbClr val="92D050"/>
                </a:solidFill>
              </a:rPr>
              <a:t>23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</a:t>
            </a:r>
            <a:r>
              <a:rPr lang="es-ES" dirty="0" smtClean="0"/>
              <a:t>3.14</a:t>
            </a:r>
            <a:r>
              <a:rPr lang="es-ES" dirty="0" smtClean="0">
                <a:solidFill>
                  <a:srgbClr val="FF0000"/>
                </a:solidFill>
              </a:rPr>
              <a:t> x </a:t>
            </a:r>
            <a: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460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V= 1444.4</a:t>
            </a:r>
          </a:p>
        </p:txBody>
      </p:sp>
      <p:pic>
        <p:nvPicPr>
          <p:cNvPr id="9" name="Picture 2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929198"/>
            <a:ext cx="214314" cy="21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484" name="Picture 4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857364"/>
            <a:ext cx="3694962" cy="2676537"/>
          </a:xfrm>
          <a:prstGeom prst="rect">
            <a:avLst/>
          </a:prstGeom>
          <a:noFill/>
        </p:spPr>
      </p:pic>
      <p:pic>
        <p:nvPicPr>
          <p:cNvPr id="20486" name="Picture 6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3714752"/>
            <a:ext cx="3810016" cy="2381260"/>
          </a:xfrm>
          <a:prstGeom prst="rect">
            <a:avLst/>
          </a:prstGeom>
          <a:noFill/>
        </p:spPr>
      </p:pic>
      <p:pic>
        <p:nvPicPr>
          <p:cNvPr id="20488" name="Picture 8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3786190"/>
            <a:ext cx="3696558" cy="2714644"/>
          </a:xfrm>
          <a:prstGeom prst="rect">
            <a:avLst/>
          </a:prstGeom>
          <a:noFill/>
        </p:spPr>
      </p:pic>
      <p:pic>
        <p:nvPicPr>
          <p:cNvPr id="20490" name="Picture 10" descr="Go to full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10" y="214290"/>
            <a:ext cx="7286676" cy="1262068"/>
          </a:xfrm>
          <a:prstGeom prst="rect">
            <a:avLst/>
          </a:prstGeom>
          <a:noFill/>
        </p:spPr>
      </p:pic>
      <p:pic>
        <p:nvPicPr>
          <p:cNvPr id="20494" name="Picture 14" descr="Go to fullsize image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43504" y="1000108"/>
            <a:ext cx="3357586" cy="2762261"/>
          </a:xfrm>
          <a:prstGeom prst="rect">
            <a:avLst/>
          </a:prstGeom>
          <a:noFill/>
        </p:spPr>
      </p:pic>
      <p:pic>
        <p:nvPicPr>
          <p:cNvPr id="20496" name="Picture 16" descr="Go to fullsize image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2714620"/>
            <a:ext cx="2071702" cy="2147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VERTICES, EDGES, FACES</a:t>
            </a:r>
            <a:endParaRPr lang="es-ES" dirty="0"/>
          </a:p>
        </p:txBody>
      </p:sp>
      <p:pic>
        <p:nvPicPr>
          <p:cNvPr id="6" name="5 Imagen" descr="cube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219200"/>
            <a:ext cx="64008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es-ES" dirty="0" smtClean="0"/>
              <a:t>CIRCLES</a:t>
            </a:r>
            <a:endParaRPr lang="es-ES" dirty="0"/>
          </a:p>
        </p:txBody>
      </p:sp>
      <p:sp>
        <p:nvSpPr>
          <p:cNvPr id="3" name="2 Elipse"/>
          <p:cNvSpPr/>
          <p:nvPr/>
        </p:nvSpPr>
        <p:spPr>
          <a:xfrm>
            <a:off x="642910" y="1714488"/>
            <a:ext cx="3214710" cy="2928958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4 Conector recto"/>
          <p:cNvCxnSpPr>
            <a:stCxn id="3" idx="2"/>
            <a:endCxn id="3" idx="6"/>
          </p:cNvCxnSpPr>
          <p:nvPr/>
        </p:nvCxnSpPr>
        <p:spPr>
          <a:xfrm rot="10800000" flipH="1">
            <a:off x="642910" y="3178967"/>
            <a:ext cx="3214710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1000100" y="3143248"/>
            <a:ext cx="1143008" cy="92869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2143108" y="3071810"/>
            <a:ext cx="142876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2000232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000496" y="292893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DIAMETER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500166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RADIUS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857884" y="1000108"/>
            <a:ext cx="2428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AREA: A=   r</a:t>
            </a:r>
            <a:r>
              <a:rPr lang="es-ES" sz="1100" dirty="0" smtClean="0">
                <a:solidFill>
                  <a:srgbClr val="FF0000"/>
                </a:solidFill>
              </a:rPr>
              <a:t>2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rgbClr val="00B0F0"/>
                </a:solidFill>
              </a:rPr>
              <a:t>CIRCUMFRANCE= C=      d or C= 2    r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  </a:t>
            </a:r>
            <a:endParaRPr lang="es-ES" dirty="0"/>
          </a:p>
        </p:txBody>
      </p:sp>
      <p:pic>
        <p:nvPicPr>
          <p:cNvPr id="17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071546"/>
            <a:ext cx="214314" cy="214314"/>
          </a:xfrm>
          <a:prstGeom prst="rect">
            <a:avLst/>
          </a:prstGeom>
          <a:noFill/>
        </p:spPr>
      </p:pic>
      <p:pic>
        <p:nvPicPr>
          <p:cNvPr id="18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857364"/>
            <a:ext cx="214314" cy="214314"/>
          </a:xfrm>
          <a:prstGeom prst="rect">
            <a:avLst/>
          </a:prstGeom>
          <a:noFill/>
        </p:spPr>
      </p:pic>
      <p:pic>
        <p:nvPicPr>
          <p:cNvPr id="19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1857364"/>
            <a:ext cx="214314" cy="21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Congruency</a:t>
            </a:r>
            <a:endParaRPr lang="es-ES" dirty="0"/>
          </a:p>
        </p:txBody>
      </p:sp>
      <p:sp>
        <p:nvSpPr>
          <p:cNvPr id="4" name="3 Triángulo rectángulo"/>
          <p:cNvSpPr/>
          <p:nvPr/>
        </p:nvSpPr>
        <p:spPr>
          <a:xfrm>
            <a:off x="714348" y="2000240"/>
            <a:ext cx="2928958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Triángulo rectángulo"/>
          <p:cNvSpPr/>
          <p:nvPr/>
        </p:nvSpPr>
        <p:spPr>
          <a:xfrm rot="9916770">
            <a:off x="4265121" y="2412761"/>
            <a:ext cx="3000396" cy="7858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"/>
          <p:cNvCxnSpPr/>
          <p:nvPr/>
        </p:nvCxnSpPr>
        <p:spPr>
          <a:xfrm rot="5400000" flipH="1" flipV="1">
            <a:off x="1607323" y="2107397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 flipH="1" flipV="1">
            <a:off x="1759723" y="2259797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5400000" flipH="1" flipV="1">
            <a:off x="1912123" y="2412197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 flipH="1" flipV="1">
            <a:off x="5750727" y="2178835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 flipH="1" flipV="1">
            <a:off x="5536413" y="2250273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5400000" flipH="1" flipV="1">
            <a:off x="5893603" y="2178835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5400000" flipH="1" flipV="1">
            <a:off x="1750199" y="2893215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1535885" y="2821777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 flipH="1" flipV="1">
            <a:off x="5607851" y="2893215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5400000" flipH="1" flipV="1">
            <a:off x="5750727" y="2893215"/>
            <a:ext cx="428628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10800000">
            <a:off x="357158" y="2571744"/>
            <a:ext cx="35719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7072330" y="2357430"/>
            <a:ext cx="714380" cy="1047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428596" y="142873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357554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</a:t>
            </a:r>
            <a:endParaRPr lang="es-ES" dirty="0"/>
          </a:p>
        </p:txBody>
      </p:sp>
      <p:sp>
        <p:nvSpPr>
          <p:cNvPr id="26" name="25 CuadroTexto"/>
          <p:cNvSpPr txBox="1"/>
          <p:nvPr/>
        </p:nvSpPr>
        <p:spPr>
          <a:xfrm>
            <a:off x="571472" y="307181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</a:t>
            </a:r>
            <a:endParaRPr lang="es-ES" dirty="0"/>
          </a:p>
        </p:txBody>
      </p:sp>
      <p:sp>
        <p:nvSpPr>
          <p:cNvPr id="27" name="26 CuadroTexto"/>
          <p:cNvSpPr txBox="1"/>
          <p:nvPr/>
        </p:nvSpPr>
        <p:spPr>
          <a:xfrm>
            <a:off x="7143768" y="17859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</a:t>
            </a:r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7358082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</a:t>
            </a:r>
            <a:endParaRPr lang="es-E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4071934" y="292893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</a:t>
            </a:r>
            <a:endParaRPr lang="es-ES" dirty="0"/>
          </a:p>
        </p:txBody>
      </p:sp>
      <p:sp>
        <p:nvSpPr>
          <p:cNvPr id="30" name="29 Triángulo isósceles"/>
          <p:cNvSpPr/>
          <p:nvPr/>
        </p:nvSpPr>
        <p:spPr>
          <a:xfrm>
            <a:off x="2428860" y="3786190"/>
            <a:ext cx="357190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CuadroTexto"/>
          <p:cNvSpPr txBox="1"/>
          <p:nvPr/>
        </p:nvSpPr>
        <p:spPr>
          <a:xfrm>
            <a:off x="3000364" y="364331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ABC</a:t>
            </a:r>
            <a:endParaRPr lang="es-ES" dirty="0"/>
          </a:p>
        </p:txBody>
      </p:sp>
      <p:sp>
        <p:nvSpPr>
          <p:cNvPr id="32" name="31 Triángulo isósceles"/>
          <p:cNvSpPr/>
          <p:nvPr/>
        </p:nvSpPr>
        <p:spPr>
          <a:xfrm>
            <a:off x="3929058" y="3786190"/>
            <a:ext cx="357190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CuadroTexto"/>
          <p:cNvSpPr txBox="1"/>
          <p:nvPr/>
        </p:nvSpPr>
        <p:spPr>
          <a:xfrm>
            <a:off x="4429124" y="371475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DEF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</a:t>
            </a:r>
            <a:r>
              <a:rPr lang="es-ES" dirty="0" smtClean="0">
                <a:solidFill>
                  <a:srgbClr val="7030A0"/>
                </a:solidFill>
              </a:rPr>
              <a:t>GH</a:t>
            </a:r>
            <a:r>
              <a:rPr lang="es-ES" dirty="0" smtClean="0">
                <a:solidFill>
                  <a:srgbClr val="FFC000"/>
                </a:solidFill>
              </a:rPr>
              <a:t>JK</a:t>
            </a:r>
            <a:r>
              <a:rPr lang="es-ES" dirty="0" smtClean="0"/>
              <a:t>L - M</a:t>
            </a:r>
            <a:r>
              <a:rPr lang="es-ES" dirty="0" smtClean="0">
                <a:solidFill>
                  <a:srgbClr val="92D050"/>
                </a:solidFill>
              </a:rPr>
              <a:t>NP</a:t>
            </a:r>
            <a:r>
              <a:rPr lang="es-ES" dirty="0" smtClean="0">
                <a:solidFill>
                  <a:srgbClr val="FF0000"/>
                </a:solidFill>
              </a:rPr>
              <a:t>QR</a:t>
            </a:r>
            <a:r>
              <a:rPr lang="es-ES" dirty="0" smtClean="0"/>
              <a:t>S</a:t>
            </a:r>
            <a:endParaRPr lang="es-ES" dirty="0"/>
          </a:p>
        </p:txBody>
      </p:sp>
      <p:sp>
        <p:nvSpPr>
          <p:cNvPr id="3" name="2 Hexágono"/>
          <p:cNvSpPr/>
          <p:nvPr/>
        </p:nvSpPr>
        <p:spPr>
          <a:xfrm>
            <a:off x="3500430" y="1785926"/>
            <a:ext cx="1857388" cy="192882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3643306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K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929190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J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714744" y="142873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071802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L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429256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857752" y="142873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G</a:t>
            </a:r>
          </a:p>
        </p:txBody>
      </p:sp>
      <p:sp>
        <p:nvSpPr>
          <p:cNvPr id="10" name="9 Hexágono"/>
          <p:cNvSpPr/>
          <p:nvPr/>
        </p:nvSpPr>
        <p:spPr>
          <a:xfrm rot="5400000">
            <a:off x="6750707" y="1555699"/>
            <a:ext cx="1684170" cy="242630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6000760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429520" y="157161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000760" y="307181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Q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8786810" y="30003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8786810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7429520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857884" y="2571745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Xcm</a:t>
            </a:r>
            <a:endParaRPr lang="es-ES" sz="11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8001024" y="3643314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6 cm</a:t>
            </a:r>
            <a:endParaRPr lang="es-ES" sz="11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143504" y="1857364"/>
            <a:ext cx="642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4 cm</a:t>
            </a:r>
            <a:endParaRPr lang="es-ES" sz="1100" dirty="0"/>
          </a:p>
        </p:txBody>
      </p:sp>
      <p:cxnSp>
        <p:nvCxnSpPr>
          <p:cNvPr id="22" name="21 Conector curvado"/>
          <p:cNvCxnSpPr/>
          <p:nvPr/>
        </p:nvCxnSpPr>
        <p:spPr>
          <a:xfrm>
            <a:off x="4357686" y="3714752"/>
            <a:ext cx="785818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5214942" y="4143380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2 cm</a:t>
            </a:r>
            <a:endParaRPr lang="es-ES" sz="11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71472" y="1428736"/>
            <a:ext cx="19287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>
                <a:solidFill>
                  <a:srgbClr val="92D050"/>
                </a:solidFill>
              </a:rPr>
              <a:t>6</a:t>
            </a:r>
            <a:r>
              <a:rPr lang="es-ES" dirty="0" smtClean="0"/>
              <a:t>/</a:t>
            </a:r>
            <a:r>
              <a:rPr lang="es-ES" dirty="0" smtClean="0">
                <a:solidFill>
                  <a:srgbClr val="7030A0"/>
                </a:solidFill>
              </a:rPr>
              <a:t>4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/>
                </a:solidFill>
              </a:rPr>
              <a:t>=</a:t>
            </a:r>
            <a:r>
              <a:rPr lang="es-ES" dirty="0" smtClean="0"/>
              <a:t> </a:t>
            </a:r>
            <a:r>
              <a:rPr lang="es-ES" dirty="0" smtClean="0">
                <a:solidFill>
                  <a:srgbClr val="FF0000"/>
                </a:solidFill>
              </a:rPr>
              <a:t>X</a:t>
            </a:r>
            <a:r>
              <a:rPr lang="es-ES" dirty="0" smtClean="0"/>
              <a:t>/</a:t>
            </a:r>
            <a:r>
              <a:rPr lang="es-ES" dirty="0" smtClean="0">
                <a:solidFill>
                  <a:srgbClr val="FFC000"/>
                </a:solidFill>
              </a:rPr>
              <a:t>2</a:t>
            </a:r>
          </a:p>
          <a:p>
            <a:r>
              <a:rPr lang="es-ES" dirty="0" smtClean="0">
                <a:solidFill>
                  <a:srgbClr val="7030A0"/>
                </a:solidFill>
              </a:rPr>
              <a:t>4</a:t>
            </a:r>
            <a:r>
              <a:rPr lang="es-ES" dirty="0" smtClean="0">
                <a:solidFill>
                  <a:srgbClr val="FF0000"/>
                </a:solidFill>
              </a:rPr>
              <a:t>x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/>
                </a:solidFill>
              </a:rPr>
              <a:t>=</a:t>
            </a:r>
            <a:r>
              <a:rPr lang="es-ES" dirty="0" smtClean="0"/>
              <a:t> </a:t>
            </a:r>
            <a:r>
              <a:rPr lang="es-ES" dirty="0" smtClean="0">
                <a:solidFill>
                  <a:srgbClr val="92D050"/>
                </a:solidFill>
              </a:rPr>
              <a:t>1</a:t>
            </a:r>
            <a:r>
              <a:rPr lang="es-ES" dirty="0" smtClean="0">
                <a:solidFill>
                  <a:srgbClr val="FFC000"/>
                </a:solidFill>
              </a:rPr>
              <a:t>2</a:t>
            </a:r>
          </a:p>
          <a:p>
            <a:r>
              <a:rPr lang="es-ES" dirty="0" smtClean="0">
                <a:solidFill>
                  <a:srgbClr val="7030A0"/>
                </a:solidFill>
              </a:rPr>
              <a:t>4</a:t>
            </a:r>
            <a:r>
              <a:rPr lang="es-ES" dirty="0" smtClean="0">
                <a:solidFill>
                  <a:srgbClr val="FF0000"/>
                </a:solidFill>
              </a:rPr>
              <a:t>x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/>
                </a:solidFill>
              </a:rPr>
              <a:t>=</a:t>
            </a:r>
            <a:r>
              <a:rPr lang="es-ES" dirty="0" smtClean="0">
                <a:solidFill>
                  <a:srgbClr val="92D050"/>
                </a:solidFill>
              </a:rPr>
              <a:t>1</a:t>
            </a:r>
            <a:r>
              <a:rPr lang="es-ES" dirty="0" smtClean="0">
                <a:solidFill>
                  <a:srgbClr val="FFC000"/>
                </a:solidFill>
              </a:rPr>
              <a:t>2</a:t>
            </a:r>
          </a:p>
          <a:p>
            <a:r>
              <a:rPr lang="es-ES" dirty="0" smtClean="0">
                <a:solidFill>
                  <a:srgbClr val="7030A0"/>
                </a:solidFill>
              </a:rPr>
              <a:t>4</a:t>
            </a:r>
            <a:r>
              <a:rPr lang="es-ES" dirty="0" smtClean="0">
                <a:solidFill>
                  <a:srgbClr val="FF0000"/>
                </a:solidFill>
              </a:rPr>
              <a:t>x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/4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1"/>
                </a:solidFill>
              </a:rPr>
              <a:t>=</a:t>
            </a:r>
            <a:r>
              <a:rPr lang="es-ES" dirty="0" smtClean="0">
                <a:solidFill>
                  <a:srgbClr val="92D050"/>
                </a:solidFill>
              </a:rPr>
              <a:t>1</a:t>
            </a:r>
            <a:r>
              <a:rPr lang="es-ES" dirty="0" smtClean="0">
                <a:solidFill>
                  <a:srgbClr val="FFC000"/>
                </a:solidFill>
              </a:rPr>
              <a:t>2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/4</a:t>
            </a:r>
            <a:endParaRPr lang="es-E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42910" y="1285860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92D050"/>
                </a:solidFill>
              </a:rPr>
              <a:t>NP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</a:t>
            </a:r>
            <a:r>
              <a:rPr lang="es-ES" dirty="0" smtClean="0">
                <a:solidFill>
                  <a:srgbClr val="7030A0"/>
                </a:solidFill>
              </a:rPr>
              <a:t>GH</a:t>
            </a:r>
            <a:r>
              <a:rPr lang="es-ES" dirty="0" smtClean="0">
                <a:solidFill>
                  <a:schemeClr val="accent1"/>
                </a:solidFill>
              </a:rPr>
              <a:t>=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RQ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 </a:t>
            </a:r>
            <a:r>
              <a:rPr lang="es-ES" dirty="0" smtClean="0">
                <a:solidFill>
                  <a:srgbClr val="FFC000"/>
                </a:solidFill>
              </a:rPr>
              <a:t>KJ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2071670" y="2000240"/>
            <a:ext cx="1214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>
                <a:solidFill>
                  <a:srgbClr val="FF33CC"/>
                </a:solidFill>
              </a:rPr>
              <a:t>Cross Multiply</a:t>
            </a:r>
            <a:endParaRPr lang="es-ES" sz="11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19" grpId="1"/>
      <p:bldP spid="20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APPLICATIONS AND PROPORTION</a:t>
            </a:r>
            <a:endParaRPr lang="es-ES" dirty="0"/>
          </a:p>
        </p:txBody>
      </p:sp>
      <p:pic>
        <p:nvPicPr>
          <p:cNvPr id="22530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928802"/>
            <a:ext cx="895350" cy="3167076"/>
          </a:xfrm>
          <a:prstGeom prst="rect">
            <a:avLst/>
          </a:prstGeom>
          <a:noFill/>
        </p:spPr>
      </p:pic>
      <p:pic>
        <p:nvPicPr>
          <p:cNvPr id="22532" name="Picture 4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357562"/>
            <a:ext cx="642942" cy="1738316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 rot="5400000">
            <a:off x="4929190" y="4214818"/>
            <a:ext cx="17145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-642974" y="3500438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142844" y="27860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C000"/>
                </a:solidFill>
              </a:rPr>
              <a:t>X ft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857752" y="357187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6 ft</a:t>
            </a:r>
            <a:endParaRPr lang="es-ES" dirty="0">
              <a:solidFill>
                <a:srgbClr val="00B0F0"/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1643042" y="5214950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6357950" y="5286388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143108" y="535782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7030A0"/>
                </a:solidFill>
              </a:rPr>
              <a:t>45 ft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43702" y="535782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B050"/>
                </a:solidFill>
              </a:rPr>
              <a:t>3 ft</a:t>
            </a:r>
            <a:endParaRPr lang="es-ES" dirty="0">
              <a:solidFill>
                <a:srgbClr val="00B050"/>
              </a:solidFill>
            </a:endParaRPr>
          </a:p>
        </p:txBody>
      </p:sp>
      <p:pic>
        <p:nvPicPr>
          <p:cNvPr id="22534" name="Picture 6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6893735" y="4179100"/>
            <a:ext cx="642942" cy="1143008"/>
          </a:xfrm>
          <a:prstGeom prst="rect">
            <a:avLst/>
          </a:prstGeom>
          <a:noFill/>
        </p:spPr>
      </p:pic>
      <p:pic>
        <p:nvPicPr>
          <p:cNvPr id="18" name="Picture 6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2536017" y="3821909"/>
            <a:ext cx="642942" cy="1857388"/>
          </a:xfrm>
          <a:prstGeom prst="rect">
            <a:avLst/>
          </a:prstGeom>
          <a:noFill/>
        </p:spPr>
      </p:pic>
      <p:cxnSp>
        <p:nvCxnSpPr>
          <p:cNvPr id="20" name="19 Conector recto"/>
          <p:cNvCxnSpPr/>
          <p:nvPr/>
        </p:nvCxnSpPr>
        <p:spPr>
          <a:xfrm rot="16200000" flipH="1">
            <a:off x="1214414" y="2428868"/>
            <a:ext cx="3071834" cy="20717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22532" idx="0"/>
          </p:cNvCxnSpPr>
          <p:nvPr/>
        </p:nvCxnSpPr>
        <p:spPr>
          <a:xfrm rot="16200000" flipH="1">
            <a:off x="6161495" y="3518298"/>
            <a:ext cx="1857388" cy="15359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3000364" y="1500174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6</a:t>
            </a:r>
            <a:r>
              <a:rPr lang="es-ES" dirty="0" smtClean="0"/>
              <a:t>/</a:t>
            </a:r>
            <a:r>
              <a:rPr lang="es-ES" dirty="0" smtClean="0">
                <a:solidFill>
                  <a:srgbClr val="FFC000"/>
                </a:solidFill>
              </a:rPr>
              <a:t>x</a:t>
            </a:r>
            <a:r>
              <a:rPr lang="es-ES" dirty="0" smtClean="0"/>
              <a:t>= </a:t>
            </a:r>
            <a:r>
              <a:rPr lang="es-ES" dirty="0" smtClean="0">
                <a:solidFill>
                  <a:srgbClr val="00B050"/>
                </a:solidFill>
              </a:rPr>
              <a:t>3</a:t>
            </a:r>
            <a:r>
              <a:rPr lang="es-ES" dirty="0" smtClean="0"/>
              <a:t>/</a:t>
            </a:r>
            <a:r>
              <a:rPr lang="es-ES" dirty="0" smtClean="0">
                <a:solidFill>
                  <a:srgbClr val="7030A0"/>
                </a:solidFill>
              </a:rPr>
              <a:t>45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3</a:t>
            </a:r>
            <a:r>
              <a:rPr lang="es-ES" dirty="0" smtClean="0">
                <a:solidFill>
                  <a:srgbClr val="FFC000"/>
                </a:solidFill>
              </a:rPr>
              <a:t>x</a:t>
            </a:r>
            <a:r>
              <a:rPr lang="es-ES" dirty="0" smtClean="0"/>
              <a:t>= </a:t>
            </a:r>
            <a:r>
              <a:rPr lang="es-ES" dirty="0" smtClean="0">
                <a:solidFill>
                  <a:srgbClr val="002060"/>
                </a:solidFill>
              </a:rPr>
              <a:t>270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3</a:t>
            </a:r>
            <a:r>
              <a:rPr lang="es-ES" dirty="0" smtClean="0">
                <a:solidFill>
                  <a:srgbClr val="FFC000"/>
                </a:solidFill>
              </a:rPr>
              <a:t>x</a:t>
            </a:r>
            <a:r>
              <a:rPr lang="es-ES" dirty="0" smtClean="0">
                <a:solidFill>
                  <a:srgbClr val="FF0000"/>
                </a:solidFill>
              </a:rPr>
              <a:t>/ 3</a:t>
            </a:r>
            <a:r>
              <a:rPr lang="es-ES" dirty="0" smtClean="0"/>
              <a:t>=</a:t>
            </a:r>
            <a:r>
              <a:rPr lang="es-ES" dirty="0" smtClean="0">
                <a:solidFill>
                  <a:srgbClr val="002060"/>
                </a:solidFill>
              </a:rPr>
              <a:t>270</a:t>
            </a:r>
            <a:r>
              <a:rPr lang="es-ES" dirty="0" smtClean="0">
                <a:solidFill>
                  <a:srgbClr val="FF0000"/>
                </a:solidFill>
              </a:rPr>
              <a:t>/ 3</a:t>
            </a:r>
          </a:p>
          <a:p>
            <a:r>
              <a:rPr lang="es-ES" dirty="0" smtClean="0">
                <a:solidFill>
                  <a:srgbClr val="FFC000"/>
                </a:solidFill>
              </a:rPr>
              <a:t>X=90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643438" y="135729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Mans height </a:t>
            </a:r>
            <a:r>
              <a:rPr lang="en-US" dirty="0" smtClean="0"/>
              <a:t>/ </a:t>
            </a:r>
            <a:r>
              <a:rPr lang="en-US" dirty="0" smtClean="0">
                <a:solidFill>
                  <a:srgbClr val="FFC000"/>
                </a:solidFill>
              </a:rPr>
              <a:t>poles height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B050"/>
                </a:solidFill>
              </a:rPr>
              <a:t>Mans shadow</a:t>
            </a:r>
            <a:r>
              <a:rPr lang="en-US" dirty="0" smtClean="0"/>
              <a:t>/ </a:t>
            </a:r>
            <a:r>
              <a:rPr lang="en-US" dirty="0" smtClean="0">
                <a:solidFill>
                  <a:srgbClr val="7030A0"/>
                </a:solidFill>
              </a:rPr>
              <a:t>poles shadow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5" grpId="0"/>
      <p:bldP spid="16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CHANGING DIMENSIONS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642910" y="1571612"/>
            <a:ext cx="1214446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357422" y="1571612"/>
            <a:ext cx="1714512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928662" y="20002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643174" y="20002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142844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4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57224" y="335756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143372" y="228599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6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2714612" y="421481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3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857752" y="1500174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PERIMETER: 2 </a:t>
            </a:r>
            <a:r>
              <a:rPr lang="en-US" dirty="0" smtClean="0">
                <a:solidFill>
                  <a:srgbClr val="FFFF00"/>
                </a:solidFill>
              </a:rPr>
              <a:t>(L) </a:t>
            </a:r>
            <a:r>
              <a:rPr lang="en-US" dirty="0" smtClean="0">
                <a:solidFill>
                  <a:srgbClr val="FF0000"/>
                </a:solidFill>
              </a:rPr>
              <a:t>+ 2 </a:t>
            </a:r>
            <a:r>
              <a:rPr lang="en-US" dirty="0" smtClean="0">
                <a:solidFill>
                  <a:srgbClr val="7030A0"/>
                </a:solidFill>
              </a:rPr>
              <a:t>(W)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Rectangle A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( 2) </a:t>
            </a:r>
            <a:r>
              <a:rPr lang="en-US" dirty="0" smtClean="0">
                <a:solidFill>
                  <a:srgbClr val="FF0000"/>
                </a:solidFill>
              </a:rPr>
              <a:t>+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(W)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12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Rectangle B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( 6)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+ 2 </a:t>
            </a:r>
            <a:r>
              <a:rPr lang="en-US" dirty="0" smtClean="0">
                <a:solidFill>
                  <a:srgbClr val="7030A0"/>
                </a:solidFill>
              </a:rPr>
              <a:t>( W)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18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00628" y="285749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AREA: </a:t>
            </a:r>
            <a:r>
              <a:rPr lang="en-US" dirty="0" smtClean="0">
                <a:solidFill>
                  <a:srgbClr val="FFFF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 x </a:t>
            </a:r>
            <a:r>
              <a:rPr lang="en-US" dirty="0" smtClean="0">
                <a:solidFill>
                  <a:srgbClr val="7030A0"/>
                </a:solidFill>
              </a:rPr>
              <a:t>W</a:t>
            </a:r>
          </a:p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Rectangle A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4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2</a:t>
            </a:r>
            <a:r>
              <a:rPr lang="en-US" dirty="0" smtClean="0"/>
              <a:t> =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8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Rectangle B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6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3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0070C0"/>
                </a:solidFill>
              </a:rPr>
              <a:t>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1487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33CC"/>
                </a:solidFill>
              </a:rPr>
              <a:t>Sides: 4/6 =2/3</a:t>
            </a:r>
            <a:endParaRPr lang="en-US" dirty="0">
              <a:solidFill>
                <a:srgbClr val="FF33CC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714876" y="471488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perimeters: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12</a:t>
            </a:r>
            <a:r>
              <a:rPr lang="en-US" dirty="0" smtClean="0">
                <a:solidFill>
                  <a:srgbClr val="FF0000"/>
                </a:solidFill>
              </a:rPr>
              <a:t>/ </a:t>
            </a:r>
            <a:r>
              <a:rPr lang="en-US" dirty="0" smtClean="0">
                <a:solidFill>
                  <a:srgbClr val="0070C0"/>
                </a:solidFill>
              </a:rPr>
              <a:t>18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7030A0"/>
                </a:solidFill>
              </a:rPr>
              <a:t>2/3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786314" y="5286388"/>
            <a:ext cx="335758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Areas: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8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18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 = (</a:t>
            </a:r>
            <a:r>
              <a:rPr lang="en-US" dirty="0" smtClean="0">
                <a:solidFill>
                  <a:srgbClr val="7030A0"/>
                </a:solidFill>
              </a:rPr>
              <a:t>2/3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sz="1100" dirty="0" smtClean="0">
                <a:solidFill>
                  <a:srgbClr val="FF0000"/>
                </a:solidFill>
              </a:rPr>
              <a:t>2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Viewing solids from different perspectives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5286380" y="2071678"/>
            <a:ext cx="28575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572132" y="2071678"/>
            <a:ext cx="141923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Triángulo isósceles"/>
          <p:cNvSpPr/>
          <p:nvPr/>
        </p:nvSpPr>
        <p:spPr>
          <a:xfrm rot="10800000">
            <a:off x="5072066" y="3643314"/>
            <a:ext cx="2071702" cy="5715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357818" y="4572008"/>
            <a:ext cx="85725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7 Imagen" descr="slodi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928802"/>
            <a:ext cx="3865042" cy="3709998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7429520" y="192880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10" name="9 CuadroTexto"/>
          <p:cNvSpPr txBox="1"/>
          <p:nvPr/>
        </p:nvSpPr>
        <p:spPr>
          <a:xfrm>
            <a:off x="7358082" y="357187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</a:t>
            </a:r>
            <a:r>
              <a:rPr lang="es-ES" dirty="0" smtClean="0"/>
              <a:t>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643702" y="471488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</a:t>
            </a:r>
            <a:r>
              <a:rPr lang="es-ES" dirty="0" smtClean="0"/>
              <a:t> </a:t>
            </a:r>
            <a:r>
              <a:rPr lang="en-US" dirty="0" smtClean="0"/>
              <a:t>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prism</a:t>
            </a:r>
            <a:endParaRPr lang="es-ES" dirty="0"/>
          </a:p>
        </p:txBody>
      </p:sp>
      <p:pic>
        <p:nvPicPr>
          <p:cNvPr id="1026" name="Picture 2" descr="http://rds.yahoo.com/_ylt=A0WTefWVtMpJHAQB2PGjzbkF/SIG=138bs1soe/EXP=1238107669/**http%3A/www.hawcc.hawaii.edu/math/Courses/Math100/Chapter2/HomeWork/G1/TriPrismR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1857388" cy="1212984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14348" y="4286256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B: ½ x BxH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B: ½ (13) (14) </a:t>
            </a:r>
          </a:p>
          <a:p>
            <a:r>
              <a:rPr lang="es-ES" dirty="0" smtClean="0">
                <a:solidFill>
                  <a:srgbClr val="0070C0"/>
                </a:solidFill>
              </a:rPr>
              <a:t>B: 39in.</a:t>
            </a:r>
            <a:r>
              <a:rPr lang="es-ES" sz="1050" dirty="0" smtClean="0">
                <a:solidFill>
                  <a:srgbClr val="0070C0"/>
                </a:solidFill>
              </a:rPr>
              <a:t>2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57422" y="4357694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V: B xH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V: (39) (4)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V: 156 in. </a:t>
            </a:r>
            <a:r>
              <a:rPr lang="es-ES" sz="11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857620" y="435769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Volume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( Area of one base) </a:t>
            </a:r>
            <a:r>
              <a:rPr lang="en-US" dirty="0" smtClean="0"/>
              <a:t>x </a:t>
            </a:r>
            <a:r>
              <a:rPr lang="en-US" dirty="0" smtClean="0">
                <a:solidFill>
                  <a:srgbClr val="0070C0"/>
                </a:solidFill>
              </a:rPr>
              <a:t>(Height of the prism )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6 Imagen" descr="traingle prism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571612"/>
            <a:ext cx="3929090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</TotalTime>
  <Words>486</Words>
  <Application>Microsoft Office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Concurrencia</vt:lpstr>
      <vt:lpstr>SHAPED</vt:lpstr>
      <vt:lpstr>VERTICES, EDGES, FACES</vt:lpstr>
      <vt:lpstr>CIRCLES</vt:lpstr>
      <vt:lpstr>Congruency</vt:lpstr>
      <vt:lpstr>FGHJKL - MNPQRS</vt:lpstr>
      <vt:lpstr>APPLICATIONS AND PROPORTION</vt:lpstr>
      <vt:lpstr>CHANGING DIMENSIONS</vt:lpstr>
      <vt:lpstr>Viewing solids from different perspectives</vt:lpstr>
      <vt:lpstr>prism</vt:lpstr>
      <vt:lpstr>FORMULAS FOR VOLUME</vt:lpstr>
      <vt:lpstr>Volume of Sphere</vt:lpstr>
      <vt:lpstr>Classifying Solids </vt:lpstr>
      <vt:lpstr>Volume practice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</dc:creator>
  <cp:lastModifiedBy>master</cp:lastModifiedBy>
  <cp:revision>22</cp:revision>
  <dcterms:created xsi:type="dcterms:W3CDTF">2009-03-25T22:48:00Z</dcterms:created>
  <dcterms:modified xsi:type="dcterms:W3CDTF">2009-04-02T15:25:25Z</dcterms:modified>
</cp:coreProperties>
</file>